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1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F7E9F6"/>
                </a:solidFill>
                <a:latin typeface="Arial"/>
              </a:rPr>
              <a:t>The future of vending machine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AE8FAC"/>
                </a:solidFill>
                <a:latin typeface="Arial"/>
              </a:rPr>
              <a:t>CONFIDENTIAL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0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7E9F6"/>
                </a:solidFill>
                <a:latin typeface="Arial"/>
              </a:rPr>
              <a:t>What the opportunity told us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7E9F6"/>
                </a:solidFill>
                <a:latin typeface="Arial"/>
              </a:rPr>
              <a:t>•   The opportunity was never the bottleneck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7E9F6"/>
                </a:solidFill>
                <a:latin typeface="Arial"/>
              </a:rPr>
              <a:t>•   We built the opportunity twice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7E9F6"/>
                </a:solidFill>
                <a:latin typeface="Arial"/>
              </a:rPr>
              <a:t>•   Our customers kept mentioning the opportunity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0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700000"/>
            <a:ext cx="10515600" cy="10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200" b="1" dirty="0">
                <a:solidFill>
                  <a:srgbClr val="F7E9F6"/>
                </a:solidFill>
                <a:latin typeface="Arial"/>
              </a:rPr>
              <a:t>Opportunity adoption, year on year</a:t>
            </a:r>
          </a:p>
        </p:txBody>
      </p:sp>
      <p:sp>
        <p:nvSpPr>
          <p:cNvPr id="10" name="Bar 10"/>
          <p:cNvSpPr/>
          <p:nvPr/>
        </p:nvSpPr>
        <p:spPr>
          <a:xfrm>
            <a:off x="1342949" y="5186022"/>
            <a:ext cx="1093622" cy="413978"/>
          </a:xfrm>
          <a:prstGeom prst="rect">
            <a:avLst/>
          </a:prstGeom>
          <a:solidFill>
            <a:srgbClr val="DD3698"/>
          </a:solidFill>
        </p:spPr>
        <p:txBody>
          <a:bodyPr/>
          <a:lstStyle/>
          <a:p/>
        </p:txBody>
      </p:sp>
      <p:sp>
        <p:nvSpPr>
          <p:cNvPr id="11" name="Text 11"/>
          <p:cNvSpPr txBox="1"/>
          <p:nvPr/>
        </p:nvSpPr>
        <p:spPr>
          <a:xfrm>
            <a:off x="1242949" y="4686022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7E9F6"/>
                </a:solidFill>
                <a:latin typeface="Arial"/>
              </a:rPr>
              <a:t>11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24294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AE8FAC"/>
                </a:solidFill>
                <a:latin typeface="Arial"/>
              </a:rPr>
              <a:t>2021</a:t>
            </a:r>
          </a:p>
        </p:txBody>
      </p:sp>
      <p:sp>
        <p:nvSpPr>
          <p:cNvPr id="13" name="Bar 13"/>
          <p:cNvSpPr/>
          <p:nvPr/>
        </p:nvSpPr>
        <p:spPr>
          <a:xfrm>
            <a:off x="3446069" y="4809678"/>
            <a:ext cx="1093622" cy="790322"/>
          </a:xfrm>
          <a:prstGeom prst="rect">
            <a:avLst/>
          </a:prstGeom>
          <a:solidFill>
            <a:srgbClr val="DD3698"/>
          </a:solidFill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3346069" y="4309678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7E9F6"/>
                </a:solidFill>
                <a:latin typeface="Arial"/>
              </a:rPr>
              <a:t>21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334606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AE8FAC"/>
                </a:solidFill>
                <a:latin typeface="Arial"/>
              </a:rPr>
              <a:t>2022</a:t>
            </a:r>
          </a:p>
        </p:txBody>
      </p:sp>
      <p:sp>
        <p:nvSpPr>
          <p:cNvPr id="16" name="Bar 16"/>
          <p:cNvSpPr/>
          <p:nvPr/>
        </p:nvSpPr>
        <p:spPr>
          <a:xfrm>
            <a:off x="5549189" y="4395699"/>
            <a:ext cx="1093622" cy="1204301"/>
          </a:xfrm>
          <a:prstGeom prst="rect">
            <a:avLst/>
          </a:prstGeom>
          <a:solidFill>
            <a:srgbClr val="DD3698"/>
          </a:solidFill>
        </p:spPr>
        <p:txBody>
          <a:bodyPr/>
          <a:lstStyle/>
          <a:p/>
        </p:txBody>
      </p:sp>
      <p:sp>
        <p:nvSpPr>
          <p:cNvPr id="17" name="Text 17"/>
          <p:cNvSpPr txBox="1"/>
          <p:nvPr/>
        </p:nvSpPr>
        <p:spPr>
          <a:xfrm>
            <a:off x="5449189" y="3895699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7E9F6"/>
                </a:solidFill>
                <a:latin typeface="Arial"/>
              </a:rPr>
              <a:t>32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4918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AE8FAC"/>
                </a:solidFill>
                <a:latin typeface="Arial"/>
              </a:rPr>
              <a:t>2023</a:t>
            </a:r>
          </a:p>
        </p:txBody>
      </p:sp>
      <p:sp>
        <p:nvSpPr>
          <p:cNvPr id="19" name="Bar 19"/>
          <p:cNvSpPr/>
          <p:nvPr/>
        </p:nvSpPr>
        <p:spPr>
          <a:xfrm>
            <a:off x="7652309" y="3229033"/>
            <a:ext cx="1093622" cy="2370967"/>
          </a:xfrm>
          <a:prstGeom prst="rect">
            <a:avLst/>
          </a:prstGeom>
          <a:solidFill>
            <a:srgbClr val="DD3698"/>
          </a:solidFill>
        </p:spPr>
        <p:txBody>
          <a:bodyPr/>
          <a:lstStyle/>
          <a:p/>
        </p:txBody>
      </p:sp>
      <p:sp>
        <p:nvSpPr>
          <p:cNvPr id="20" name="Text 20"/>
          <p:cNvSpPr txBox="1"/>
          <p:nvPr/>
        </p:nvSpPr>
        <p:spPr>
          <a:xfrm>
            <a:off x="7552309" y="2729033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7E9F6"/>
                </a:solidFill>
                <a:latin typeface="Arial"/>
              </a:rPr>
              <a:t>63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55230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AE8FAC"/>
                </a:solidFill>
                <a:latin typeface="Arial"/>
              </a:rPr>
              <a:t>2024</a:t>
            </a:r>
          </a:p>
        </p:txBody>
      </p:sp>
      <p:sp>
        <p:nvSpPr>
          <p:cNvPr id="22" name="Bar 22"/>
          <p:cNvSpPr/>
          <p:nvPr/>
        </p:nvSpPr>
        <p:spPr>
          <a:xfrm>
            <a:off x="9755429" y="2100000"/>
            <a:ext cx="1093622" cy="3500000"/>
          </a:xfrm>
          <a:prstGeom prst="rect">
            <a:avLst/>
          </a:prstGeom>
          <a:solidFill>
            <a:srgbClr val="DD3698"/>
          </a:solidFill>
        </p:spPr>
        <p:txBody>
          <a:bodyPr/>
          <a:lstStyle/>
          <a:p/>
        </p:txBody>
      </p:sp>
      <p:sp>
        <p:nvSpPr>
          <p:cNvPr id="23" name="Text 23"/>
          <p:cNvSpPr txBox="1"/>
          <p:nvPr/>
        </p:nvSpPr>
        <p:spPr>
          <a:xfrm>
            <a:off x="9655429" y="160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7E9F6"/>
                </a:solidFill>
                <a:latin typeface="Arial"/>
              </a:rPr>
              <a:t>93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65542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AE8FAC"/>
                </a:solidFill>
                <a:latin typeface="Arial"/>
              </a:rPr>
              <a:t>2025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0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700000"/>
            <a:ext cx="105156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F7E9F6"/>
                </a:solidFill>
                <a:latin typeface="Arial"/>
              </a:rPr>
              <a:t>We kept coming back to the opportunity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500000"/>
            <a:ext cx="105156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AE8FAC"/>
                </a:solidFill>
                <a:latin typeface="Arial"/>
              </a:rPr>
              <a:t>No one else is doing this.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1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8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5400" b="1" dirty="0">
                <a:solidFill>
                  <a:srgbClr val="F7E9F6"/>
                </a:solidFill>
                <a:latin typeface="Arial"/>
              </a:rPr>
              <a:t>Where we go from here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