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12192000"/>
</p:presentation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theme" Target="theme/theme1.xml"/></Relationship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g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g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CC9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838200" y="2200000"/>
            <a:ext cx="10515600" cy="24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5400" b="1" dirty="0">
                <a:solidFill>
                  <a:srgbClr val="17171A"/>
                </a:solidFill>
                <a:latin typeface="Arial"/>
              </a:rPr>
              <a:t>The lobster opportunity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838200" y="48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1400" b="0" dirty="0" spc="300">
                <a:solidFill>
                  <a:srgbClr val="51515C"/>
                </a:solidFill>
                <a:latin typeface="Arial"/>
              </a:rPr>
              <a:t>Q3 STRATEGY REVIEW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crim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58000"/>
            </a:srgbClr>
          </a:solidFill>
        </p:spPr>
        <p:txBody>
          <a:bodyPr/>
          <a:lstStyle/>
          <a:p/>
        </p:txBody>
      </p:sp>
      <p:sp>
        <p:nvSpPr>
          <p:cNvPr id="2" name="Text 2"/>
          <p:cNvSpPr txBox="1"/>
          <p:nvPr/>
        </p:nvSpPr>
        <p:spPr>
          <a:xfrm>
            <a:off x="838200" y="1700000"/>
            <a:ext cx="10515600" cy="26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3600" b="1" dirty="0">
                <a:solidFill>
                  <a:srgbClr val="FFFFFF"/>
                </a:solidFill>
                <a:latin typeface="Arial"/>
              </a:rPr>
              <a:t>This is a coral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838200" y="4500000"/>
            <a:ext cx="10515600" cy="9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1600" b="0" dirty="0">
                <a:solidFill>
                  <a:srgbClr val="C2C2C2"/>
                </a:solidFill>
                <a:latin typeface="Arial"/>
              </a:rPr>
              <a:t>We were as surprised as you are.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crim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58000"/>
            </a:srgbClr>
          </a:solidFill>
        </p:spPr>
        <p:txBody>
          <a:bodyPr/>
          <a:lstStyle/>
          <a:p/>
        </p:txBody>
      </p:sp>
      <p:sp>
        <p:nvSpPr>
          <p:cNvPr id="2" name="Text 2"/>
          <p:cNvSpPr txBox="1"/>
          <p:nvPr/>
        </p:nvSpPr>
        <p:spPr>
          <a:xfrm>
            <a:off x="1676400" y="1900000"/>
            <a:ext cx="8839200" cy="26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3200" b="1" dirty="0">
                <a:solidFill>
                  <a:srgbClr val="FFFFFF"/>
                </a:solidFill>
                <a:latin typeface="Arial"/>
              </a:rPr>
              <a:t>“Large carnivorous marine gastropods of coastal waters and intertidal regions having a strong snail-like shell.”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1676400" y="4700000"/>
            <a:ext cx="88392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800" b="0" dirty="0">
                <a:solidFill>
                  <a:srgbClr val="2D82F9"/>
                </a:solidFill>
                <a:latin typeface="Arial"/>
              </a:rPr>
              <a:t>— Mary Shelley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crim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58000"/>
            </a:srgbClr>
          </a:solidFill>
        </p:spPr>
        <p:txBody>
          <a:bodyPr/>
          <a:lstStyle/>
          <a:p/>
        </p:txBody>
      </p:sp>
      <p:sp>
        <p:nvSpPr>
          <p:cNvPr id="2" name="Text 2"/>
          <p:cNvSpPr txBox="1"/>
          <p:nvPr/>
        </p:nvSpPr>
        <p:spPr>
          <a:xfrm>
            <a:off x="838200" y="1100000"/>
            <a:ext cx="10515600" cy="6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0" dirty="0" spc="300">
                <a:solidFill>
                  <a:srgbClr val="C2C2C2"/>
                </a:solidFill>
                <a:latin typeface="Arial"/>
              </a:rPr>
              <a:t>ONE FIGURE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838200" y="1900000"/>
            <a:ext cx="10515600" cy="29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6000" b="1" dirty="0">
                <a:solidFill>
                  <a:srgbClr val="F74410"/>
                </a:solidFill>
                <a:latin typeface="Arial"/>
              </a:rPr>
              <a:t>6.9x</a:t>
            </a:r>
          </a:p>
        </p:txBody>
      </p:sp>
      <p:sp>
        <p:nvSpPr>
          <p:cNvPr id="4" name="Text 4"/>
          <p:cNvSpPr txBox="1"/>
          <p:nvPr/>
        </p:nvSpPr>
        <p:spPr>
          <a:xfrm>
            <a:off x="1676400" y="5100000"/>
            <a:ext cx="8839200" cy="9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2000" b="0" dirty="0">
                <a:solidFill>
                  <a:srgbClr val="FFFFFF"/>
                </a:solidFill>
                <a:latin typeface="Arial"/>
              </a:rPr>
              <a:t>Of what the true lobster was costing us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CC9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838200" y="2800000"/>
            <a:ext cx="10515600" cy="14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5400" b="1" dirty="0">
                <a:solidFill>
                  <a:srgbClr val="17171A"/>
                </a:solidFill>
                <a:latin typeface="Arial"/>
              </a:rPr>
              <a:t>Questions?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owerPointless">
  <a:themeElements>
    <a:clrScheme name="PowerPointless">
      <a:dk1>
        <a:sysClr val="windowText" lastClr="000000"/>
      </a:dk1>
      <a:lt1>
        <a:sysClr val="window" lastClr="FFFFFF"/>
      </a:lt1>
      <a:dk2>
        <a:srgbClr val="15161A"/>
      </a:dk2>
      <a:lt2>
        <a:srgbClr val="EEECE1"/>
      </a:lt2>
      <a:accent1>
        <a:srgbClr val="C8452F"/>
      </a:accent1>
      <a:accent2>
        <a:srgbClr val="D97757"/>
      </a:accent2>
      <a:accent3>
        <a:srgbClr val="8C6A5D"/>
      </a:accent3>
      <a:accent4>
        <a:srgbClr val="5B6472"/>
      </a:accent4>
      <a:accent5>
        <a:srgbClr val="A8ACBA"/>
      </a:accent5>
      <a:accent6>
        <a:srgbClr val="E8C9BE"/>
      </a:accent6>
      <a:hlink>
        <a:srgbClr val="C8452F"/>
      </a:hlink>
      <a:folHlink>
        <a:srgbClr val="8C6A5D"/>
      </a:folHlink>
    </a:clrScheme>
    <a:fontScheme name="PowerPointles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PowerPointless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 cap="flat">
          <a:solidFill>
            <a:schemeClr val="phClr"/>
          </a:solidFill>
          <a:prstDash val="solid"/>
        </a:ln>
        <a:ln w="9525" cap="flat">
          <a:solidFill>
            <a:schemeClr val="phClr"/>
          </a:solidFill>
          <a:prstDash val="solid"/>
        </a:ln>
        <a:ln w="9525" cap="flat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