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12192000"/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theme" Target="theme/theme1.xml"/></Relationship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crim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58000"/>
            </a:srgbClr>
          </a:solidFill>
        </p:spPr>
        <p:txBody>
          <a:bodyPr/>
          <a:lstStyle/>
          <a:p/>
        </p:txBody>
      </p:sp>
      <p:sp>
        <p:nvSpPr>
          <p:cNvPr id="2" name="Text 2"/>
          <p:cNvSpPr txBox="1"/>
          <p:nvPr/>
        </p:nvSpPr>
        <p:spPr>
          <a:xfrm>
            <a:off x="838200" y="2200000"/>
            <a:ext cx="10515600" cy="24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5400" b="1" dirty="0">
                <a:solidFill>
                  <a:srgbClr val="FFFFFF"/>
                </a:solidFill>
                <a:latin typeface="Arial"/>
              </a:rPr>
              <a:t>Accordion: a candid assessment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838200" y="48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1400" b="0" dirty="0" spc="300">
                <a:solidFill>
                  <a:srgbClr val="C2C2C2"/>
                </a:solidFill>
                <a:latin typeface="Arial"/>
              </a:rPr>
              <a:t>PREPARED FOR THE BOARD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crim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58000"/>
            </a:srgbClr>
          </a:solidFill>
        </p:spPr>
        <p:txBody>
          <a:bodyPr/>
          <a:lstStyle/>
          <a:p/>
        </p:txBody>
      </p:sp>
      <p:sp>
        <p:nvSpPr>
          <p:cNvPr id="2" name="Text 2"/>
          <p:cNvSpPr txBox="1"/>
          <p:nvPr/>
        </p:nvSpPr>
        <p:spPr>
          <a:xfrm>
            <a:off x="838200" y="1700000"/>
            <a:ext cx="10515600" cy="26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3600" b="1" dirty="0">
                <a:solidFill>
                  <a:srgbClr val="FFFFFF"/>
                </a:solidFill>
                <a:latin typeface="Arial"/>
              </a:rPr>
              <a:t>Nobody was talking about the grind organ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838200" y="4500000"/>
            <a:ext cx="10515600" cy="9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1600" b="0" dirty="0">
                <a:solidFill>
                  <a:srgbClr val="C2C2C2"/>
                </a:solidFill>
                <a:latin typeface="Arial"/>
              </a:rPr>
              <a:t>Nobody in the industry has solved this.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crim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58000"/>
            </a:srgbClr>
          </a:solidFill>
        </p:spPr>
        <p:txBody>
          <a:bodyPr/>
          <a:lstStyle/>
          <a:p/>
        </p:txBody>
      </p:sp>
      <p:sp>
        <p:nvSpPr>
          <p:cNvPr id="2" name="Text 2"/>
          <p:cNvSpPr txBox="1"/>
          <p:nvPr/>
        </p:nvSpPr>
        <p:spPr>
          <a:xfrm>
            <a:off x="838200" y="700000"/>
            <a:ext cx="10515600" cy="10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3200" b="1" dirty="0">
                <a:solidFill>
                  <a:srgbClr val="FFFFFF"/>
                </a:solidFill>
                <a:latin typeface="Arial"/>
              </a:rPr>
              <a:t>Vibes adoption, year on year</a:t>
            </a:r>
          </a:p>
        </p:txBody>
      </p:sp>
      <p:sp>
        <p:nvSpPr>
          <p:cNvPr id="10" name="Bar 10"/>
          <p:cNvSpPr/>
          <p:nvPr/>
        </p:nvSpPr>
        <p:spPr>
          <a:xfrm>
            <a:off x="1342949" y="5103547"/>
            <a:ext cx="1093622" cy="496453"/>
          </a:xfrm>
          <a:prstGeom prst="rect">
            <a:avLst/>
          </a:prstGeom>
          <a:solidFill>
            <a:srgbClr val="ED1038"/>
          </a:solidFill>
        </p:spPr>
        <p:txBody>
          <a:bodyPr/>
          <a:lstStyle/>
          <a:p/>
        </p:txBody>
      </p:sp>
      <p:sp>
        <p:nvSpPr>
          <p:cNvPr id="11" name="Text 11"/>
          <p:cNvSpPr txBox="1"/>
          <p:nvPr/>
        </p:nvSpPr>
        <p:spPr>
          <a:xfrm>
            <a:off x="1242949" y="4603547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FFFFFF"/>
                </a:solidFill>
                <a:latin typeface="Arial"/>
              </a:rPr>
              <a:t>20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124294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C2C2C2"/>
                </a:solidFill>
                <a:latin typeface="Arial"/>
              </a:rPr>
              <a:t>2021</a:t>
            </a:r>
          </a:p>
        </p:txBody>
      </p:sp>
      <p:sp>
        <p:nvSpPr>
          <p:cNvPr id="13" name="Bar 13"/>
          <p:cNvSpPr/>
          <p:nvPr/>
        </p:nvSpPr>
        <p:spPr>
          <a:xfrm>
            <a:off x="3446069" y="4855320"/>
            <a:ext cx="1093622" cy="744680"/>
          </a:xfrm>
          <a:prstGeom prst="rect">
            <a:avLst/>
          </a:prstGeom>
          <a:solidFill>
            <a:srgbClr val="ED1038"/>
          </a:solidFill>
        </p:spPr>
        <p:txBody>
          <a:bodyPr/>
          <a:lstStyle/>
          <a:p/>
        </p:txBody>
      </p:sp>
      <p:sp>
        <p:nvSpPr>
          <p:cNvPr id="14" name="Text 14"/>
          <p:cNvSpPr txBox="1"/>
          <p:nvPr/>
        </p:nvSpPr>
        <p:spPr>
          <a:xfrm>
            <a:off x="3346069" y="435532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FFFFFF"/>
                </a:solidFill>
                <a:latin typeface="Arial"/>
              </a:rPr>
              <a:t>30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334606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C2C2C2"/>
                </a:solidFill>
                <a:latin typeface="Arial"/>
              </a:rPr>
              <a:t>2022</a:t>
            </a:r>
          </a:p>
        </p:txBody>
      </p:sp>
      <p:sp>
        <p:nvSpPr>
          <p:cNvPr id="16" name="Bar 16"/>
          <p:cNvSpPr/>
          <p:nvPr/>
        </p:nvSpPr>
        <p:spPr>
          <a:xfrm>
            <a:off x="5549189" y="4259575"/>
            <a:ext cx="1093622" cy="1340425"/>
          </a:xfrm>
          <a:prstGeom prst="rect">
            <a:avLst/>
          </a:prstGeom>
          <a:solidFill>
            <a:srgbClr val="ED1038"/>
          </a:solidFill>
        </p:spPr>
        <p:txBody>
          <a:bodyPr/>
          <a:lstStyle/>
          <a:p/>
        </p:txBody>
      </p:sp>
      <p:sp>
        <p:nvSpPr>
          <p:cNvPr id="17" name="Text 17"/>
          <p:cNvSpPr txBox="1"/>
          <p:nvPr/>
        </p:nvSpPr>
        <p:spPr>
          <a:xfrm>
            <a:off x="5449189" y="3759575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FFFFFF"/>
                </a:solidFill>
                <a:latin typeface="Arial"/>
              </a:rPr>
              <a:t>54</a:t>
            </a:r>
          </a:p>
        </p:txBody>
      </p:sp>
      <p:sp>
        <p:nvSpPr>
          <p:cNvPr id="18" name="Text 18"/>
          <p:cNvSpPr txBox="1"/>
          <p:nvPr/>
        </p:nvSpPr>
        <p:spPr>
          <a:xfrm>
            <a:off x="544918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C2C2C2"/>
                </a:solidFill>
                <a:latin typeface="Arial"/>
              </a:rPr>
              <a:t>2023</a:t>
            </a:r>
          </a:p>
        </p:txBody>
      </p:sp>
      <p:sp>
        <p:nvSpPr>
          <p:cNvPr id="19" name="Bar 19"/>
          <p:cNvSpPr/>
          <p:nvPr/>
        </p:nvSpPr>
        <p:spPr>
          <a:xfrm>
            <a:off x="7652309" y="3415603"/>
            <a:ext cx="1093622" cy="2184397"/>
          </a:xfrm>
          <a:prstGeom prst="rect">
            <a:avLst/>
          </a:prstGeom>
          <a:solidFill>
            <a:srgbClr val="ED1038"/>
          </a:solidFill>
        </p:spPr>
        <p:txBody>
          <a:bodyPr/>
          <a:lstStyle/>
          <a:p/>
        </p:txBody>
      </p:sp>
      <p:sp>
        <p:nvSpPr>
          <p:cNvPr id="20" name="Text 20"/>
          <p:cNvSpPr txBox="1"/>
          <p:nvPr/>
        </p:nvSpPr>
        <p:spPr>
          <a:xfrm>
            <a:off x="7552309" y="2915603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FFFFFF"/>
                </a:solidFill>
                <a:latin typeface="Arial"/>
              </a:rPr>
              <a:t>88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755230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C2C2C2"/>
                </a:solidFill>
                <a:latin typeface="Arial"/>
              </a:rPr>
              <a:t>2024</a:t>
            </a:r>
          </a:p>
        </p:txBody>
      </p:sp>
      <p:sp>
        <p:nvSpPr>
          <p:cNvPr id="22" name="Bar 22"/>
          <p:cNvSpPr/>
          <p:nvPr/>
        </p:nvSpPr>
        <p:spPr>
          <a:xfrm>
            <a:off x="9755429" y="2100000"/>
            <a:ext cx="1093622" cy="3500000"/>
          </a:xfrm>
          <a:prstGeom prst="rect">
            <a:avLst/>
          </a:prstGeom>
          <a:solidFill>
            <a:srgbClr val="ED1038"/>
          </a:solidFill>
        </p:spPr>
        <p:txBody>
          <a:bodyPr/>
          <a:lstStyle/>
          <a:p/>
        </p:txBody>
      </p:sp>
      <p:sp>
        <p:nvSpPr>
          <p:cNvPr id="23" name="Text 23"/>
          <p:cNvSpPr txBox="1"/>
          <p:nvPr/>
        </p:nvSpPr>
        <p:spPr>
          <a:xfrm>
            <a:off x="9655429" y="160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FFFFFF"/>
                </a:solidFill>
                <a:latin typeface="Arial"/>
              </a:rPr>
              <a:t>141</a:t>
            </a:r>
          </a:p>
        </p:txBody>
      </p:sp>
      <p:sp>
        <p:nvSpPr>
          <p:cNvPr id="24" name="Text 24"/>
          <p:cNvSpPr txBox="1"/>
          <p:nvPr/>
        </p:nvSpPr>
        <p:spPr>
          <a:xfrm>
            <a:off x="965542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C2C2C2"/>
                </a:solidFill>
                <a:latin typeface="Arial"/>
              </a:rPr>
              <a:t>2025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crim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58000"/>
            </a:srgbClr>
          </a:solidFill>
        </p:spPr>
        <p:txBody>
          <a:bodyPr/>
          <a:lstStyle/>
          <a:p/>
        </p:txBody>
      </p:sp>
      <p:sp>
        <p:nvSpPr>
          <p:cNvPr id="2" name="Text 2"/>
          <p:cNvSpPr txBox="1"/>
          <p:nvPr/>
        </p:nvSpPr>
        <p:spPr>
          <a:xfrm>
            <a:off x="838200" y="2000000"/>
            <a:ext cx="10515600" cy="32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5000" b="1" dirty="0">
                <a:solidFill>
                  <a:srgbClr val="FFFFFF"/>
                </a:solidFill>
                <a:latin typeface="Arial"/>
              </a:rPr>
              <a:t>Why hasn't anybody fixed the button accordion?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2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838200" y="1100000"/>
            <a:ext cx="10515600" cy="14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3800" b="1" dirty="0">
                <a:solidFill>
                  <a:srgbClr val="EDE9FB"/>
                </a:solidFill>
                <a:latin typeface="Arial"/>
              </a:rPr>
              <a:t>What we are asking for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838200" y="29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EDE9FB"/>
                </a:solidFill>
                <a:latin typeface="Arial"/>
              </a:rPr>
              <a:t>•   One more look at accordion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838200" y="37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EDE9FB"/>
                </a:solidFill>
                <a:latin typeface="Arial"/>
              </a:rPr>
              <a:t>•   Begin the grind organ pilot in March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838200" y="45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EDE9FB"/>
                </a:solidFill>
                <a:latin typeface="Arial"/>
              </a:rPr>
              <a:t>•   Commit to the vibes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owerPointless">
  <a:themeElements>
    <a:clrScheme name="PowerPointless">
      <a:dk1>
        <a:sysClr val="windowText" lastClr="000000"/>
      </a:dk1>
      <a:lt1>
        <a:sysClr val="window" lastClr="FFFFFF"/>
      </a:lt1>
      <a:dk2>
        <a:srgbClr val="15161A"/>
      </a:dk2>
      <a:lt2>
        <a:srgbClr val="EEECE1"/>
      </a:lt2>
      <a:accent1>
        <a:srgbClr val="C8452F"/>
      </a:accent1>
      <a:accent2>
        <a:srgbClr val="D97757"/>
      </a:accent2>
      <a:accent3>
        <a:srgbClr val="8C6A5D"/>
      </a:accent3>
      <a:accent4>
        <a:srgbClr val="5B6472"/>
      </a:accent4>
      <a:accent5>
        <a:srgbClr val="A8ACBA"/>
      </a:accent5>
      <a:accent6>
        <a:srgbClr val="E8C9BE"/>
      </a:accent6>
      <a:hlink>
        <a:srgbClr val="C8452F"/>
      </a:hlink>
      <a:folHlink>
        <a:srgbClr val="8C6A5D"/>
      </a:folHlink>
    </a:clrScheme>
    <a:fontScheme name="PowerPointles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PowerPointless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 cap="flat">
          <a:solidFill>
            <a:schemeClr val="phClr"/>
          </a:solidFill>
          <a:prstDash val="solid"/>
        </a:ln>
        <a:ln w="9525" cap="flat">
          <a:solidFill>
            <a:schemeClr val="phClr"/>
          </a:solidFill>
          <a:prstDash val="solid"/>
        </a:ln>
        <a:ln w="9525" cap="flat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