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12192000"/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theme" Target="theme/theme1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D0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2200000"/>
            <a:ext cx="10515600" cy="2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5400" b="1" dirty="0">
                <a:solidFill>
                  <a:srgbClr val="1C1C1A"/>
                </a:solidFill>
                <a:latin typeface="Arial"/>
              </a:rPr>
              <a:t>What we learned about lobster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48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1400" b="0" dirty="0" spc="300">
                <a:solidFill>
                  <a:srgbClr val="6A6862"/>
                </a:solidFill>
                <a:latin typeface="Arial"/>
              </a:rPr>
              <a:t>DRAFT: PLEASE DO NOT CIRCULATE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700000"/>
            <a:ext cx="10515600" cy="10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200" b="1" dirty="0">
                <a:solidFill>
                  <a:srgbClr val="FFFFFF"/>
                </a:solidFill>
                <a:latin typeface="Arial"/>
              </a:rPr>
              <a:t>Time spent per gas</a:t>
            </a:r>
          </a:p>
        </p:txBody>
      </p:sp>
      <p:sp>
        <p:nvSpPr>
          <p:cNvPr id="10" name="Bar 10"/>
          <p:cNvSpPr/>
          <p:nvPr/>
        </p:nvSpPr>
        <p:spPr>
          <a:xfrm>
            <a:off x="1342949" y="5232868"/>
            <a:ext cx="1093622" cy="367132"/>
          </a:xfrm>
          <a:prstGeom prst="rect">
            <a:avLst/>
          </a:prstGeom>
          <a:solidFill>
            <a:srgbClr val="E1DBF7"/>
          </a:solidFill>
        </p:spPr>
        <p:txBody>
          <a:bodyPr/>
          <a:lstStyle/>
          <a:p/>
        </p:txBody>
      </p:sp>
      <p:sp>
        <p:nvSpPr>
          <p:cNvPr id="11" name="Text 11"/>
          <p:cNvSpPr txBox="1"/>
          <p:nvPr/>
        </p:nvSpPr>
        <p:spPr>
          <a:xfrm>
            <a:off x="1242949" y="4732868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FFFFFF"/>
                </a:solidFill>
                <a:latin typeface="Arial"/>
              </a:rPr>
              <a:t>15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124294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C2C2C2"/>
                </a:solidFill>
                <a:latin typeface="Arial"/>
              </a:rPr>
              <a:t>2021</a:t>
            </a:r>
          </a:p>
        </p:txBody>
      </p:sp>
      <p:sp>
        <p:nvSpPr>
          <p:cNvPr id="13" name="Bar 13"/>
          <p:cNvSpPr/>
          <p:nvPr/>
        </p:nvSpPr>
        <p:spPr>
          <a:xfrm>
            <a:off x="3446069" y="4890210"/>
            <a:ext cx="1093622" cy="709790"/>
          </a:xfrm>
          <a:prstGeom prst="rect">
            <a:avLst/>
          </a:prstGeom>
          <a:solidFill>
            <a:srgbClr val="E1DBF7"/>
          </a:solidFill>
        </p:spPr>
        <p:txBody>
          <a:bodyPr/>
          <a:lstStyle/>
          <a:p/>
        </p:txBody>
      </p:sp>
      <p:sp>
        <p:nvSpPr>
          <p:cNvPr id="14" name="Text 14"/>
          <p:cNvSpPr txBox="1"/>
          <p:nvPr/>
        </p:nvSpPr>
        <p:spPr>
          <a:xfrm>
            <a:off x="3346069" y="439021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FFFFFF"/>
                </a:solidFill>
                <a:latin typeface="Arial"/>
              </a:rPr>
              <a:t>29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334606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C2C2C2"/>
                </a:solidFill>
                <a:latin typeface="Arial"/>
              </a:rPr>
              <a:t>2022</a:t>
            </a:r>
          </a:p>
        </p:txBody>
      </p:sp>
      <p:sp>
        <p:nvSpPr>
          <p:cNvPr id="16" name="Bar 16"/>
          <p:cNvSpPr/>
          <p:nvPr/>
        </p:nvSpPr>
        <p:spPr>
          <a:xfrm>
            <a:off x="5549189" y="4718882"/>
            <a:ext cx="1093622" cy="881118"/>
          </a:xfrm>
          <a:prstGeom prst="rect">
            <a:avLst/>
          </a:prstGeom>
          <a:solidFill>
            <a:srgbClr val="E1DBF7"/>
          </a:solidFill>
        </p:spPr>
        <p:txBody>
          <a:bodyPr/>
          <a:lstStyle/>
          <a:p/>
        </p:txBody>
      </p:sp>
      <p:sp>
        <p:nvSpPr>
          <p:cNvPr id="17" name="Text 17"/>
          <p:cNvSpPr txBox="1"/>
          <p:nvPr/>
        </p:nvSpPr>
        <p:spPr>
          <a:xfrm>
            <a:off x="5449189" y="4218882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FFFFFF"/>
                </a:solidFill>
                <a:latin typeface="Arial"/>
              </a:rPr>
              <a:t>36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544918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C2C2C2"/>
                </a:solidFill>
                <a:latin typeface="Arial"/>
              </a:rPr>
              <a:t>2023</a:t>
            </a:r>
          </a:p>
        </p:txBody>
      </p:sp>
      <p:sp>
        <p:nvSpPr>
          <p:cNvPr id="19" name="Bar 19"/>
          <p:cNvSpPr/>
          <p:nvPr/>
        </p:nvSpPr>
        <p:spPr>
          <a:xfrm>
            <a:off x="7652309" y="3911189"/>
            <a:ext cx="1093622" cy="1688811"/>
          </a:xfrm>
          <a:prstGeom prst="rect">
            <a:avLst/>
          </a:prstGeom>
          <a:solidFill>
            <a:srgbClr val="E1DBF7"/>
          </a:solidFill>
        </p:spPr>
        <p:txBody>
          <a:bodyPr/>
          <a:lstStyle/>
          <a:p/>
        </p:txBody>
      </p:sp>
      <p:sp>
        <p:nvSpPr>
          <p:cNvPr id="20" name="Text 20"/>
          <p:cNvSpPr txBox="1"/>
          <p:nvPr/>
        </p:nvSpPr>
        <p:spPr>
          <a:xfrm>
            <a:off x="7552309" y="3411189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FFFFFF"/>
                </a:solidFill>
                <a:latin typeface="Arial"/>
              </a:rPr>
              <a:t>69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755230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C2C2C2"/>
                </a:solidFill>
                <a:latin typeface="Arial"/>
              </a:rPr>
              <a:t>2024</a:t>
            </a:r>
          </a:p>
        </p:txBody>
      </p:sp>
      <p:sp>
        <p:nvSpPr>
          <p:cNvPr id="22" name="Bar 22"/>
          <p:cNvSpPr/>
          <p:nvPr/>
        </p:nvSpPr>
        <p:spPr>
          <a:xfrm>
            <a:off x="9755429" y="2100000"/>
            <a:ext cx="1093622" cy="3500000"/>
          </a:xfrm>
          <a:prstGeom prst="rect">
            <a:avLst/>
          </a:prstGeom>
          <a:solidFill>
            <a:srgbClr val="E1DBF7"/>
          </a:solidFill>
        </p:spPr>
        <p:txBody>
          <a:bodyPr/>
          <a:lstStyle/>
          <a:p/>
        </p:txBody>
      </p:sp>
      <p:sp>
        <p:nvSpPr>
          <p:cNvPr id="23" name="Text 23"/>
          <p:cNvSpPr txBox="1"/>
          <p:nvPr/>
        </p:nvSpPr>
        <p:spPr>
          <a:xfrm>
            <a:off x="9655429" y="160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FFFFFF"/>
                </a:solidFill>
                <a:latin typeface="Arial"/>
              </a:rPr>
              <a:t>143</a:t>
            </a:r>
          </a:p>
        </p:txBody>
      </p:sp>
      <p:sp>
        <p:nvSpPr>
          <p:cNvPr id="24" name="Text 24"/>
          <p:cNvSpPr txBox="1"/>
          <p:nvPr/>
        </p:nvSpPr>
        <p:spPr>
          <a:xfrm>
            <a:off x="965542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C2C2C2"/>
                </a:solidFill>
                <a:latin typeface="Arial"/>
              </a:rPr>
              <a:t>2025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3D0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1700000"/>
            <a:ext cx="5000000" cy="2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600" b="1" dirty="0">
                <a:solidFill>
                  <a:srgbClr val="1C1C1A"/>
                </a:solidFill>
                <a:latin typeface="Arial"/>
              </a:rPr>
              <a:t>The competition ignored the hanging wall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4500000"/>
            <a:ext cx="5000000" cy="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1600" b="0" dirty="0">
                <a:solidFill>
                  <a:srgbClr val="6A6862"/>
                </a:solidFill>
                <a:latin typeface="Arial"/>
              </a:rPr>
              <a:t>This is where it gets interesting.</a:t>
            </a:r>
          </a:p>
        </p:txBody>
      </p:sp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000" y="1100000"/>
            <a:ext cx="4950000" cy="4650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E4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2000000"/>
            <a:ext cx="10515600" cy="32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5000" b="1" dirty="0">
                <a:solidFill>
                  <a:srgbClr val="1C1C1A"/>
                </a:solidFill>
                <a:latin typeface="Arial"/>
              </a:rPr>
              <a:t>What would you pay for a better drum?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1676400" y="1900000"/>
            <a:ext cx="8839200" cy="2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3200" b="1" dirty="0">
                <a:solidFill>
                  <a:srgbClr val="FFFFFF"/>
                </a:solidFill>
                <a:latin typeface="Arial"/>
              </a:rPr>
              <a:t>“Large edible marine crustacean having a spiny carapace but lacking the large pincers of true lobsters.”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1676400" y="4700000"/>
            <a:ext cx="88392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800" b="0" dirty="0">
                <a:solidFill>
                  <a:srgbClr val="F2DD20"/>
                </a:solidFill>
                <a:latin typeface="Arial"/>
              </a:rPr>
              <a:t>— Leonardo da Vinci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1100000"/>
            <a:ext cx="10515600" cy="1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800" b="1" dirty="0">
                <a:solidFill>
                  <a:srgbClr val="FFFFFF"/>
                </a:solidFill>
                <a:latin typeface="Arial"/>
              </a:rPr>
              <a:t>Thank you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38200" y="29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FFFFF"/>
                </a:solidFill>
                <a:latin typeface="Arial"/>
              </a:rPr>
              <a:t>•   Stop pretending the cheat is optional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838200" y="37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FFFFF"/>
                </a:solidFill>
                <a:latin typeface="Arial"/>
              </a:rPr>
              <a:t>•   One more look at lobster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838200" y="45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FFFFF"/>
                </a:solidFill>
                <a:latin typeface="Arial"/>
              </a:rPr>
              <a:t>•   Begin the top lift pilot in March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werPointless">
  <a:themeElements>
    <a:clrScheme name="PowerPointless">
      <a:dk1>
        <a:sysClr val="windowText" lastClr="000000"/>
      </a:dk1>
      <a:lt1>
        <a:sysClr val="window" lastClr="FFFFFF"/>
      </a:lt1>
      <a:dk2>
        <a:srgbClr val="15161A"/>
      </a:dk2>
      <a:lt2>
        <a:srgbClr val="EEECE1"/>
      </a:lt2>
      <a:accent1>
        <a:srgbClr val="C8452F"/>
      </a:accent1>
      <a:accent2>
        <a:srgbClr val="D97757"/>
      </a:accent2>
      <a:accent3>
        <a:srgbClr val="8C6A5D"/>
      </a:accent3>
      <a:accent4>
        <a:srgbClr val="5B6472"/>
      </a:accent4>
      <a:accent5>
        <a:srgbClr val="A8ACBA"/>
      </a:accent5>
      <a:accent6>
        <a:srgbClr val="E8C9BE"/>
      </a:accent6>
      <a:hlink>
        <a:srgbClr val="C8452F"/>
      </a:hlink>
      <a:folHlink>
        <a:srgbClr val="8C6A5D"/>
      </a:folHlink>
    </a:clrScheme>
    <a:fontScheme name="PowerPointles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owerPointles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