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FFFFFF"/>
                </a:solidFill>
                <a:latin typeface="Arial"/>
              </a:rPr>
              <a:t>Lobster: a candid assessment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Q3 STRATEGY REVIEW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9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700000"/>
            <a:ext cx="50000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E9F2E9"/>
                </a:solidFill>
                <a:latin typeface="Arial"/>
              </a:rPr>
              <a:t>You already own a tarantula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500000"/>
            <a:ext cx="50000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89A58E"/>
                </a:solidFill>
                <a:latin typeface="Arial"/>
              </a:rPr>
              <a:t>Nobody in the industry has solved this.</a:t>
            </a:r>
          </a:p>
        </p:txBody>
      </p:sp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000" y="1100000"/>
            <a:ext cx="4950000" cy="4650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9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0" dirty="0" spc="300">
                <a:solidFill>
                  <a:srgbClr val="89A58E"/>
                </a:solidFill>
                <a:latin typeface="Arial"/>
              </a:rPr>
              <a:t>START HERE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1900000"/>
            <a:ext cx="10515600" cy="2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6000" b="1" dirty="0">
                <a:solidFill>
                  <a:srgbClr val="99910C"/>
                </a:solidFill>
                <a:latin typeface="Arial"/>
              </a:rPr>
              <a:t>$2.3M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676400" y="5100000"/>
            <a:ext cx="88392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2000" b="0" dirty="0">
                <a:solidFill>
                  <a:srgbClr val="E9F2E9"/>
                </a:solidFill>
                <a:latin typeface="Arial"/>
              </a:rPr>
              <a:t>And that's the conservative figure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B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700000"/>
            <a:ext cx="10515600" cy="10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200" b="1" dirty="0">
                <a:solidFill>
                  <a:srgbClr val="E9F2E9"/>
                </a:solidFill>
                <a:latin typeface="Arial"/>
              </a:rPr>
              <a:t>Why coral outperforms</a:t>
            </a:r>
          </a:p>
        </p:txBody>
      </p:sp>
      <p:sp>
        <p:nvSpPr>
          <p:cNvPr id="10" name="Bar 10"/>
          <p:cNvSpPr/>
          <p:nvPr/>
        </p:nvSpPr>
        <p:spPr>
          <a:xfrm>
            <a:off x="1342949" y="4988889"/>
            <a:ext cx="1093622" cy="611111"/>
          </a:xfrm>
          <a:prstGeom prst="rect">
            <a:avLst/>
          </a:prstGeom>
          <a:solidFill>
            <a:srgbClr val="00A3FC"/>
          </a:solidFill>
        </p:spPr>
        <p:txBody>
          <a:bodyPr/>
          <a:lstStyle/>
          <a:p/>
        </p:txBody>
      </p:sp>
      <p:sp>
        <p:nvSpPr>
          <p:cNvPr id="11" name="Text 11"/>
          <p:cNvSpPr txBox="1"/>
          <p:nvPr/>
        </p:nvSpPr>
        <p:spPr>
          <a:xfrm>
            <a:off x="1242949" y="4488889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9F2E9"/>
                </a:solidFill>
                <a:latin typeface="Arial"/>
              </a:rPr>
              <a:t>11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24294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58E"/>
                </a:solidFill>
                <a:latin typeface="Arial"/>
              </a:rPr>
              <a:t>2021</a:t>
            </a:r>
          </a:p>
        </p:txBody>
      </p:sp>
      <p:sp>
        <p:nvSpPr>
          <p:cNvPr id="13" name="Bar 13"/>
          <p:cNvSpPr/>
          <p:nvPr/>
        </p:nvSpPr>
        <p:spPr>
          <a:xfrm>
            <a:off x="3446069" y="4822223"/>
            <a:ext cx="1093622" cy="777777"/>
          </a:xfrm>
          <a:prstGeom prst="rect">
            <a:avLst/>
          </a:prstGeom>
          <a:solidFill>
            <a:srgbClr val="00A3FC"/>
          </a:solidFill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3346069" y="4322223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9F2E9"/>
                </a:solidFill>
                <a:latin typeface="Arial"/>
              </a:rPr>
              <a:t>14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334606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58E"/>
                </a:solidFill>
                <a:latin typeface="Arial"/>
              </a:rPr>
              <a:t>2022</a:t>
            </a:r>
          </a:p>
        </p:txBody>
      </p:sp>
      <p:sp>
        <p:nvSpPr>
          <p:cNvPr id="16" name="Bar 16"/>
          <p:cNvSpPr/>
          <p:nvPr/>
        </p:nvSpPr>
        <p:spPr>
          <a:xfrm>
            <a:off x="5549189" y="4544445"/>
            <a:ext cx="1093622" cy="1055555"/>
          </a:xfrm>
          <a:prstGeom prst="rect">
            <a:avLst/>
          </a:prstGeom>
          <a:solidFill>
            <a:srgbClr val="00A3FC"/>
          </a:solidFill>
        </p:spPr>
        <p:txBody>
          <a:bodyPr/>
          <a:lstStyle/>
          <a:p/>
        </p:txBody>
      </p:sp>
      <p:sp>
        <p:nvSpPr>
          <p:cNvPr id="17" name="Text 17"/>
          <p:cNvSpPr txBox="1"/>
          <p:nvPr/>
        </p:nvSpPr>
        <p:spPr>
          <a:xfrm>
            <a:off x="5449189" y="4044445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9F2E9"/>
                </a:solidFill>
                <a:latin typeface="Arial"/>
              </a:rPr>
              <a:t>19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4918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58E"/>
                </a:solidFill>
                <a:latin typeface="Arial"/>
              </a:rPr>
              <a:t>2023</a:t>
            </a:r>
          </a:p>
        </p:txBody>
      </p:sp>
      <p:sp>
        <p:nvSpPr>
          <p:cNvPr id="19" name="Bar 19"/>
          <p:cNvSpPr/>
          <p:nvPr/>
        </p:nvSpPr>
        <p:spPr>
          <a:xfrm>
            <a:off x="7652309" y="3655556"/>
            <a:ext cx="1093622" cy="1944444"/>
          </a:xfrm>
          <a:prstGeom prst="rect">
            <a:avLst/>
          </a:prstGeom>
          <a:solidFill>
            <a:srgbClr val="00A3FC"/>
          </a:solidFill>
        </p:spPr>
        <p:txBody>
          <a:bodyPr/>
          <a:lstStyle/>
          <a:p/>
        </p:txBody>
      </p:sp>
      <p:sp>
        <p:nvSpPr>
          <p:cNvPr id="20" name="Text 20"/>
          <p:cNvSpPr txBox="1"/>
          <p:nvPr/>
        </p:nvSpPr>
        <p:spPr>
          <a:xfrm>
            <a:off x="7552309" y="3155556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9F2E9"/>
                </a:solidFill>
                <a:latin typeface="Arial"/>
              </a:rPr>
              <a:t>35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55230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58E"/>
                </a:solidFill>
                <a:latin typeface="Arial"/>
              </a:rPr>
              <a:t>2024</a:t>
            </a:r>
          </a:p>
        </p:txBody>
      </p:sp>
      <p:sp>
        <p:nvSpPr>
          <p:cNvPr id="22" name="Bar 22"/>
          <p:cNvSpPr/>
          <p:nvPr/>
        </p:nvSpPr>
        <p:spPr>
          <a:xfrm>
            <a:off x="9755429" y="2100000"/>
            <a:ext cx="1093622" cy="3500000"/>
          </a:xfrm>
          <a:prstGeom prst="rect">
            <a:avLst/>
          </a:prstGeom>
          <a:solidFill>
            <a:srgbClr val="00A3FC"/>
          </a:solidFill>
        </p:spPr>
        <p:txBody>
          <a:bodyPr/>
          <a:lstStyle/>
          <a:p/>
        </p:txBody>
      </p:sp>
      <p:sp>
        <p:nvSpPr>
          <p:cNvPr id="23" name="Text 23"/>
          <p:cNvSpPr txBox="1"/>
          <p:nvPr/>
        </p:nvSpPr>
        <p:spPr>
          <a:xfrm>
            <a:off x="9655429" y="160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9F2E9"/>
                </a:solidFill>
                <a:latin typeface="Arial"/>
              </a:rPr>
              <a:t>63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65542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58E"/>
                </a:solidFill>
                <a:latin typeface="Arial"/>
              </a:rPr>
              <a:t>2025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FFFFF"/>
                </a:solidFill>
                <a:latin typeface="Arial"/>
              </a:rPr>
              <a:t>Questions?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Stop pretending the sludge is optional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Double the lobster tail budget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Commit to the shad roe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