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theme" Target="theme/theme1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2200000"/>
            <a:ext cx="10515600" cy="2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5400" b="1" dirty="0">
                <a:solidFill>
                  <a:srgbClr val="FFFFFF"/>
                </a:solidFill>
                <a:latin typeface="Arial"/>
              </a:rPr>
              <a:t>The future of ford motors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48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1400" b="0" dirty="0" spc="300">
                <a:solidFill>
                  <a:srgbClr val="C2C2C2"/>
                </a:solidFill>
                <a:latin typeface="Arial"/>
              </a:rPr>
              <a:t>INTERNAL USE ONLY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6282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1100000"/>
            <a:ext cx="10515600" cy="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400" b="0" dirty="0" spc="300">
                <a:solidFill>
                  <a:srgbClr val="7FAAA7"/>
                </a:solidFill>
                <a:latin typeface="Arial"/>
              </a:rPr>
              <a:t>THE NUMBER THAT CHANGED OUR MINDS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838200" y="1900000"/>
            <a:ext cx="10515600" cy="2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6000" b="1" dirty="0">
                <a:solidFill>
                  <a:srgbClr val="1A85F8"/>
                </a:solidFill>
                <a:latin typeface="Arial"/>
              </a:rPr>
              <a:t>7.9x</a:t>
            </a:r>
          </a:p>
        </p:txBody>
      </p:sp>
      <p:sp>
        <p:nvSpPr>
          <p:cNvPr id="4" name="Text 4"/>
          <p:cNvSpPr txBox="1"/>
          <p:nvPr/>
        </p:nvSpPr>
        <p:spPr>
          <a:xfrm>
            <a:off x="1676400" y="5100000"/>
            <a:ext cx="8839200" cy="9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2000" b="0" dirty="0">
                <a:solidFill>
                  <a:srgbClr val="E4F2F1"/>
                </a:solidFill>
                <a:latin typeface="Arial"/>
              </a:rPr>
              <a:t>Of the market is still unserved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1676400" y="1900000"/>
            <a:ext cx="8839200" cy="26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3200" b="1" dirty="0">
                <a:solidFill>
                  <a:srgbClr val="FFFFFF"/>
                </a:solidFill>
                <a:latin typeface="Arial"/>
              </a:rPr>
              <a:t>“The upper part of a glacier.”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1676400" y="4700000"/>
            <a:ext cx="88392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1800" b="0" dirty="0">
                <a:solidFill>
                  <a:srgbClr val="E56959"/>
                </a:solidFill>
                <a:latin typeface="Arial"/>
              </a:rPr>
              <a:t>— Florence Nightingale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Scrim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58000"/>
            </a:srgbClr>
          </a:solidFill>
        </p:spPr>
        <p:txBody>
          <a:bodyPr/>
          <a:lstStyle/>
          <a:p/>
        </p:txBody>
      </p:sp>
      <p:sp>
        <p:nvSpPr>
          <p:cNvPr id="2" name="Text 2"/>
          <p:cNvSpPr txBox="1"/>
          <p:nvPr/>
        </p:nvSpPr>
        <p:spPr>
          <a:xfrm>
            <a:off x="838200" y="11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3800" b="1" dirty="0">
                <a:solidFill>
                  <a:srgbClr val="FFFFFF"/>
                </a:solidFill>
                <a:latin typeface="Arial"/>
              </a:rPr>
              <a:t>Where the time went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838200" y="29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The electric motor is where the margin is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838200" y="37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We underestimated the stepping motor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838200" y="4500000"/>
            <a:ext cx="10515600" cy="7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l"/>
            <a:r>
              <a:rPr lang="en-US" sz="2000" b="0" dirty="0">
                <a:solidFill>
                  <a:srgbClr val="FFFFFF"/>
                </a:solidFill>
                <a:latin typeface="Arial"/>
              </a:rPr>
              <a:t>•   We built the electric motor twice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A4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838200" y="2800000"/>
            <a:ext cx="10515600" cy="1400000"/>
          </a:xfrm>
          <a:prstGeom prst="rect">
            <a:avLst/>
          </a:prstGeom>
          <a:noFill/>
        </p:spPr>
        <p:txBody>
          <a:bodyPr wrap="square" rtlCol="0" anchor="t">
            <a:normAutofit/>
          </a:bodyPr>
          <a:lstStyle/>
          <a:p>
            <a:pPr algn="ctr"/>
            <a:r>
              <a:rPr lang="en-US" sz="5400" b="1" dirty="0">
                <a:solidFill>
                  <a:srgbClr val="17171A"/>
                </a:solidFill>
                <a:latin typeface="Arial"/>
              </a:rPr>
              <a:t>The ask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Pointless">
  <a:themeElements>
    <a:clrScheme name="PowerPointless">
      <a:dk1>
        <a:sysClr val="windowText" lastClr="000000"/>
      </a:dk1>
      <a:lt1>
        <a:sysClr val="window" lastClr="FFFFFF"/>
      </a:lt1>
      <a:dk2>
        <a:srgbClr val="15161A"/>
      </a:dk2>
      <a:lt2>
        <a:srgbClr val="EEECE1"/>
      </a:lt2>
      <a:accent1>
        <a:srgbClr val="C8452F"/>
      </a:accent1>
      <a:accent2>
        <a:srgbClr val="D97757"/>
      </a:accent2>
      <a:accent3>
        <a:srgbClr val="8C6A5D"/>
      </a:accent3>
      <a:accent4>
        <a:srgbClr val="5B6472"/>
      </a:accent4>
      <a:accent5>
        <a:srgbClr val="A8ACBA"/>
      </a:accent5>
      <a:accent6>
        <a:srgbClr val="E8C9BE"/>
      </a:accent6>
      <a:hlink>
        <a:srgbClr val="C8452F"/>
      </a:hlink>
      <a:folHlink>
        <a:srgbClr val="8C6A5D"/>
      </a:folHlink>
    </a:clrScheme>
    <a:fontScheme name="PowerPointless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owerPointles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  <a:ln w="9525" cap="flat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