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latin typeface="Arial"/>
              </a:rPr>
              <a:t>Rethinking ford motors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Q3 STRATEGY REVIEW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000000"/>
            <a:ext cx="10515600" cy="32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000" b="1" dirty="0">
                <a:solidFill>
                  <a:srgbClr val="FFFFFF"/>
                </a:solidFill>
                <a:latin typeface="Arial"/>
              </a:rPr>
              <a:t>What would you pay for a better heat engine?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B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000" y="1700000"/>
            <a:ext cx="50000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E9F2E9"/>
                </a:solidFill>
                <a:latin typeface="Arial"/>
              </a:rPr>
              <a:t>It starts with the nicotine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6400000" y="4500000"/>
            <a:ext cx="50000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89A58E"/>
                </a:solidFill>
                <a:latin typeface="Arial"/>
              </a:rPr>
              <a:t>The implications are significant.</a:t>
            </a:r>
          </a:p>
        </p:txBody>
      </p:sp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00000"/>
            <a:ext cx="4950000" cy="465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</a:rPr>
              <a:t>“The engine that powers and aircraft.”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EB0C04"/>
                </a:solidFill>
                <a:latin typeface="Arial"/>
              </a:rPr>
              <a:t>— Confucius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B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0" dirty="0" spc="300">
                <a:solidFill>
                  <a:srgbClr val="89A58E"/>
                </a:solidFill>
                <a:latin typeface="Arial"/>
              </a:rPr>
              <a:t>IF YOU REMEMBER NOTHING ELSE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1900000"/>
            <a:ext cx="10515600" cy="2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6000" b="1" dirty="0">
                <a:solidFill>
                  <a:srgbClr val="F5C191"/>
                </a:solidFill>
                <a:latin typeface="Arial"/>
              </a:rPr>
              <a:t>$3.9M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676400" y="5100000"/>
            <a:ext cx="88392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2000" b="0" dirty="0">
                <a:solidFill>
                  <a:srgbClr val="E9F2E9"/>
                </a:solidFill>
                <a:latin typeface="Arial"/>
              </a:rPr>
              <a:t>Before anyone noticed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B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700000"/>
            <a:ext cx="10515600" cy="10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E9F2E9"/>
                </a:solidFill>
                <a:latin typeface="Arial"/>
              </a:rPr>
              <a:t>Snow blower adoption, year on year</a:t>
            </a:r>
          </a:p>
        </p:txBody>
      </p:sp>
      <p:sp>
        <p:nvSpPr>
          <p:cNvPr id="10" name="Bar 10"/>
          <p:cNvSpPr/>
          <p:nvPr/>
        </p:nvSpPr>
        <p:spPr>
          <a:xfrm>
            <a:off x="1342949" y="5252893"/>
            <a:ext cx="1093622" cy="347107"/>
          </a:xfrm>
          <a:prstGeom prst="rect">
            <a:avLst/>
          </a:prstGeom>
          <a:solidFill>
            <a:srgbClr val="E24A50"/>
          </a:solidFill>
        </p:spPr>
        <p:txBody>
          <a:bodyPr/>
          <a:lstStyle/>
          <a:p/>
        </p:txBody>
      </p:sp>
      <p:sp>
        <p:nvSpPr>
          <p:cNvPr id="11" name="Text 11"/>
          <p:cNvSpPr txBox="1"/>
          <p:nvPr/>
        </p:nvSpPr>
        <p:spPr>
          <a:xfrm>
            <a:off x="1242949" y="4752893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12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24294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2021</a:t>
            </a:r>
          </a:p>
        </p:txBody>
      </p:sp>
      <p:sp>
        <p:nvSpPr>
          <p:cNvPr id="13" name="Bar 13"/>
          <p:cNvSpPr/>
          <p:nvPr/>
        </p:nvSpPr>
        <p:spPr>
          <a:xfrm>
            <a:off x="3446069" y="5079339"/>
            <a:ext cx="1093622" cy="520661"/>
          </a:xfrm>
          <a:prstGeom prst="rect">
            <a:avLst/>
          </a:prstGeom>
          <a:solidFill>
            <a:srgbClr val="E24A50"/>
          </a:solidFill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3346069" y="4579339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18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34606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2022</a:t>
            </a:r>
          </a:p>
        </p:txBody>
      </p:sp>
      <p:sp>
        <p:nvSpPr>
          <p:cNvPr id="16" name="Bar 16"/>
          <p:cNvSpPr/>
          <p:nvPr/>
        </p:nvSpPr>
        <p:spPr>
          <a:xfrm>
            <a:off x="5549189" y="4703306"/>
            <a:ext cx="1093622" cy="896694"/>
          </a:xfrm>
          <a:prstGeom prst="rect">
            <a:avLst/>
          </a:prstGeom>
          <a:solidFill>
            <a:srgbClr val="E24A50"/>
          </a:solidFill>
        </p:spPr>
        <p:txBody>
          <a:bodyPr/>
          <a:lstStyle/>
          <a:p/>
        </p:txBody>
      </p:sp>
      <p:sp>
        <p:nvSpPr>
          <p:cNvPr id="17" name="Text 17"/>
          <p:cNvSpPr txBox="1"/>
          <p:nvPr/>
        </p:nvSpPr>
        <p:spPr>
          <a:xfrm>
            <a:off x="5449189" y="4203306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31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4918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2023</a:t>
            </a:r>
          </a:p>
        </p:txBody>
      </p:sp>
      <p:sp>
        <p:nvSpPr>
          <p:cNvPr id="19" name="Bar 19"/>
          <p:cNvSpPr/>
          <p:nvPr/>
        </p:nvSpPr>
        <p:spPr>
          <a:xfrm>
            <a:off x="7652309" y="3748761"/>
            <a:ext cx="1093622" cy="1851239"/>
          </a:xfrm>
          <a:prstGeom prst="rect">
            <a:avLst/>
          </a:prstGeom>
          <a:solidFill>
            <a:srgbClr val="E24A50"/>
          </a:solidFill>
        </p:spPr>
        <p:txBody>
          <a:bodyPr/>
          <a:lstStyle/>
          <a:p/>
        </p:txBody>
      </p:sp>
      <p:sp>
        <p:nvSpPr>
          <p:cNvPr id="20" name="Text 20"/>
          <p:cNvSpPr txBox="1"/>
          <p:nvPr/>
        </p:nvSpPr>
        <p:spPr>
          <a:xfrm>
            <a:off x="7552309" y="3248761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64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55230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2024</a:t>
            </a:r>
          </a:p>
        </p:txBody>
      </p:sp>
      <p:sp>
        <p:nvSpPr>
          <p:cNvPr id="22" name="Bar 22"/>
          <p:cNvSpPr/>
          <p:nvPr/>
        </p:nvSpPr>
        <p:spPr>
          <a:xfrm>
            <a:off x="9755429" y="2100000"/>
            <a:ext cx="1093622" cy="3500000"/>
          </a:xfrm>
          <a:prstGeom prst="rect">
            <a:avLst/>
          </a:prstGeom>
          <a:solidFill>
            <a:srgbClr val="E24A50"/>
          </a:solidFill>
        </p:spPr>
        <p:txBody>
          <a:bodyPr/>
          <a:lstStyle/>
          <a:p/>
        </p:txBody>
      </p:sp>
      <p:sp>
        <p:nvSpPr>
          <p:cNvPr id="23" name="Text 23"/>
          <p:cNvSpPr txBox="1"/>
          <p:nvPr/>
        </p:nvSpPr>
        <p:spPr>
          <a:xfrm>
            <a:off x="9655429" y="16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121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65542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B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E9F2E9"/>
                </a:solidFill>
                <a:latin typeface="Arial"/>
              </a:rPr>
              <a:t>What we got wrong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E9F2E9"/>
                </a:solidFill>
                <a:latin typeface="Arial"/>
              </a:rPr>
              <a:t>•   We underestimated the generator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E9F2E9"/>
                </a:solidFill>
                <a:latin typeface="Arial"/>
              </a:rPr>
              <a:t>•   The hardware doesn't scale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E9F2E9"/>
                </a:solidFill>
                <a:latin typeface="Arial"/>
              </a:rPr>
              <a:t>•   We built the heat engine twice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700000"/>
            <a:ext cx="105156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FFFFFF"/>
                </a:solidFill>
                <a:latin typeface="Arial"/>
              </a:rPr>
              <a:t>Ask yourself: where's your nicotine?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500000"/>
            <a:ext cx="105156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C2C2C2"/>
                </a:solidFill>
                <a:latin typeface="Arial"/>
              </a:rPr>
              <a:t>No one else is doing this.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</a:rPr>
              <a:t>“A motor.”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0077BA"/>
                </a:solidFill>
                <a:latin typeface="Arial"/>
              </a:rPr>
              <a:t>— Hypatia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Arial"/>
              </a:rPr>
              <a:t>In conclusion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Revisit ford motors in the new year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Take the synchronous motor seriously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Hire somebody who understands snow blower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