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What we learned about cheese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PREPARED FOR THE BOARD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700000"/>
            <a:ext cx="105156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latin typeface="Arial"/>
              </a:rPr>
              <a:t>Six months on the quark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105156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C2C2C2"/>
                </a:solidFill>
                <a:latin typeface="Arial"/>
              </a:rPr>
              <a:t>The numbers bear this out.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“Hard or semihard cheese grated.”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A75B0E"/>
                </a:solidFill>
                <a:latin typeface="Arial"/>
              </a:rPr>
              <a:t>— Niccolò Machiavelli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FFFFFF"/>
                </a:solidFill>
                <a:latin typeface="Arial"/>
              </a:rPr>
              <a:t>Where does the cheese rind go next?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START HERE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977901"/>
                </a:solidFill>
                <a:latin typeface="Arial"/>
              </a:rPr>
              <a:t>52%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In the first quarter alone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FFFFF"/>
                </a:solidFill>
                <a:latin typeface="Arial"/>
              </a:rPr>
              <a:t>The hand cheese gap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223656"/>
            <a:ext cx="1093622" cy="376344"/>
          </a:xfrm>
          <a:prstGeom prst="rect">
            <a:avLst/>
          </a:prstGeom>
          <a:solidFill>
            <a:srgbClr val="D9A521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723656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20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2023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5054302"/>
            <a:ext cx="1093622" cy="545698"/>
          </a:xfrm>
          <a:prstGeom prst="rect">
            <a:avLst/>
          </a:prstGeom>
          <a:solidFill>
            <a:srgbClr val="D9A521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554302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29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2024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734409"/>
            <a:ext cx="1093622" cy="865591"/>
          </a:xfrm>
          <a:prstGeom prst="rect">
            <a:avLst/>
          </a:prstGeom>
          <a:solidFill>
            <a:srgbClr val="D9A521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423440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46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2025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831183"/>
            <a:ext cx="1093622" cy="1768817"/>
          </a:xfrm>
          <a:prstGeom prst="rect">
            <a:avLst/>
          </a:prstGeom>
          <a:solidFill>
            <a:srgbClr val="D9A521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3331183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94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2026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D9A521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186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Our working assumptions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We built the bleu twice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Everyone already has a brick cheese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The quark cheese is a people problem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“Fresh unripened cheese of a smooth texture made from pasteurized milk, a starter, and rennet.”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01F001"/>
                </a:solidFill>
                <a:latin typeface="Arial"/>
              </a:rPr>
              <a:t>— Hypatia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7F3E3"/>
                </a:solidFill>
                <a:latin typeface="Arial"/>
              </a:rPr>
              <a:t>Time spent per string cheese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281819"/>
            <a:ext cx="1093622" cy="318181"/>
          </a:xfrm>
          <a:prstGeom prst="rect">
            <a:avLst/>
          </a:prstGeom>
          <a:solidFill>
            <a:srgbClr val="D0590A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78181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F3E3"/>
                </a:solidFill>
                <a:latin typeface="Arial"/>
              </a:rPr>
              <a:t>17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39C80"/>
                </a:solidFill>
                <a:latin typeface="Arial"/>
              </a:rPr>
              <a:t>2021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5019787"/>
            <a:ext cx="1093622" cy="580213"/>
          </a:xfrm>
          <a:prstGeom prst="rect">
            <a:avLst/>
          </a:prstGeom>
          <a:solidFill>
            <a:srgbClr val="D0590A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519787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F3E3"/>
                </a:solidFill>
                <a:latin typeface="Arial"/>
              </a:rPr>
              <a:t>31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39C80"/>
                </a:solidFill>
                <a:latin typeface="Arial"/>
              </a:rPr>
              <a:t>2022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589305"/>
            <a:ext cx="1093622" cy="1010695"/>
          </a:xfrm>
          <a:prstGeom prst="rect">
            <a:avLst/>
          </a:prstGeom>
          <a:solidFill>
            <a:srgbClr val="D0590A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4089305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F3E3"/>
                </a:solidFill>
                <a:latin typeface="Arial"/>
              </a:rPr>
              <a:t>54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39C80"/>
                </a:solidFill>
                <a:latin typeface="Arial"/>
              </a:rPr>
              <a:t>2023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709626"/>
            <a:ext cx="1093622" cy="1890374"/>
          </a:xfrm>
          <a:prstGeom prst="rect">
            <a:avLst/>
          </a:prstGeom>
          <a:solidFill>
            <a:srgbClr val="D0590A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3209626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F3E3"/>
                </a:solidFill>
                <a:latin typeface="Arial"/>
              </a:rPr>
              <a:t>101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39C80"/>
                </a:solidFill>
                <a:latin typeface="Arial"/>
              </a:rPr>
              <a:t>2024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D0590A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F3E3"/>
                </a:solidFill>
                <a:latin typeface="Arial"/>
              </a:rPr>
              <a:t>187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39C80"/>
                </a:solidFill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A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8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17171A"/>
                </a:solidFill>
                <a:latin typeface="Arial"/>
              </a:rPr>
              <a:t>In conclusion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