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A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17171A"/>
                </a:solidFill>
                <a:latin typeface="Arial"/>
              </a:rPr>
              <a:t>What we learned about lobster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66645E"/>
                </a:solidFill>
                <a:latin typeface="Arial"/>
              </a:rPr>
              <a:t>FINDINGS AND RECOMMENDATIONS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A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100000"/>
            <a:ext cx="10515600" cy="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0" dirty="0" spc="300">
                <a:solidFill>
                  <a:srgbClr val="66645E"/>
                </a:solidFill>
                <a:latin typeface="Arial"/>
              </a:rPr>
              <a:t>THE NUMBER THAT CHANGED OUR MINDS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1900000"/>
            <a:ext cx="10515600" cy="2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6000" b="1" dirty="0">
                <a:solidFill>
                  <a:srgbClr val="BF3300"/>
                </a:solidFill>
                <a:latin typeface="Arial"/>
              </a:rPr>
              <a:t>2.3x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676400" y="5100000"/>
            <a:ext cx="88392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2000" b="0" dirty="0">
                <a:solidFill>
                  <a:srgbClr val="17171A"/>
                </a:solidFill>
                <a:latin typeface="Arial"/>
              </a:rPr>
              <a:t>Faster than the nearest fraction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A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000" y="1700000"/>
            <a:ext cx="50000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600" b="1" dirty="0">
                <a:solidFill>
                  <a:srgbClr val="17171A"/>
                </a:solidFill>
                <a:latin typeface="Arial"/>
              </a:rPr>
              <a:t>Six months on the soap film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6400000" y="4500000"/>
            <a:ext cx="50000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600" b="0" dirty="0">
                <a:solidFill>
                  <a:srgbClr val="66645E"/>
                </a:solidFill>
                <a:latin typeface="Arial"/>
              </a:rPr>
              <a:t>This is the part people push back on.</a:t>
            </a:r>
          </a:p>
        </p:txBody>
      </p:sp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00000"/>
            <a:ext cx="4950000" cy="465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2000000"/>
            <a:ext cx="10515600" cy="32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5000" b="1" dirty="0">
                <a:solidFill>
                  <a:srgbClr val="FFFFFF"/>
                </a:solidFill>
                <a:latin typeface="Arial"/>
              </a:rPr>
              <a:t>Where does the leviathan go next?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A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17171A"/>
                </a:solidFill>
                <a:latin typeface="Arial"/>
              </a:rPr>
              <a:t>What we got wrong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17171A"/>
                </a:solidFill>
                <a:latin typeface="Arial"/>
              </a:rPr>
              <a:t>•   Nobody asked for the switchboard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17171A"/>
                </a:solidFill>
                <a:latin typeface="Arial"/>
              </a:rPr>
              <a:t>•   Our customers kept mentioning the helium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17171A"/>
                </a:solidFill>
                <a:latin typeface="Arial"/>
              </a:rPr>
              <a:t>•   The doorway is cheaper than it looks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A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700000"/>
            <a:ext cx="10515600" cy="10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200" b="1" dirty="0">
                <a:solidFill>
                  <a:srgbClr val="17171A"/>
                </a:solidFill>
                <a:latin typeface="Arial"/>
              </a:rPr>
              <a:t>Where the painter spend goes</a:t>
            </a:r>
          </a:p>
        </p:txBody>
      </p:sp>
      <p:sp>
        <p:nvSpPr>
          <p:cNvPr id="10" name="Bar 10"/>
          <p:cNvSpPr/>
          <p:nvPr/>
        </p:nvSpPr>
        <p:spPr>
          <a:xfrm>
            <a:off x="1342949" y="5158253"/>
            <a:ext cx="1093622" cy="441747"/>
          </a:xfrm>
          <a:prstGeom prst="rect">
            <a:avLst/>
          </a:prstGeom>
          <a:solidFill>
            <a:srgbClr val="B14500"/>
          </a:solidFill>
        </p:spPr>
        <p:txBody>
          <a:bodyPr/>
          <a:lstStyle/>
          <a:p/>
        </p:txBody>
      </p:sp>
      <p:sp>
        <p:nvSpPr>
          <p:cNvPr id="11" name="Text 11"/>
          <p:cNvSpPr txBox="1"/>
          <p:nvPr/>
        </p:nvSpPr>
        <p:spPr>
          <a:xfrm>
            <a:off x="1242949" y="4658253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17171A"/>
                </a:solidFill>
                <a:latin typeface="Arial"/>
              </a:rPr>
              <a:t>13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124294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66645E"/>
                </a:solidFill>
                <a:latin typeface="Arial"/>
              </a:rPr>
              <a:t>2021</a:t>
            </a:r>
          </a:p>
        </p:txBody>
      </p:sp>
      <p:sp>
        <p:nvSpPr>
          <p:cNvPr id="13" name="Bar 13"/>
          <p:cNvSpPr/>
          <p:nvPr/>
        </p:nvSpPr>
        <p:spPr>
          <a:xfrm>
            <a:off x="3446069" y="4852428"/>
            <a:ext cx="1093622" cy="747572"/>
          </a:xfrm>
          <a:prstGeom prst="rect">
            <a:avLst/>
          </a:prstGeom>
          <a:solidFill>
            <a:srgbClr val="B14500"/>
          </a:solidFill>
        </p:spPr>
        <p:txBody>
          <a:bodyPr/>
          <a:lstStyle/>
          <a:p/>
        </p:txBody>
      </p:sp>
      <p:sp>
        <p:nvSpPr>
          <p:cNvPr id="14" name="Text 14"/>
          <p:cNvSpPr txBox="1"/>
          <p:nvPr/>
        </p:nvSpPr>
        <p:spPr>
          <a:xfrm>
            <a:off x="3346069" y="4352428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17171A"/>
                </a:solidFill>
                <a:latin typeface="Arial"/>
              </a:rPr>
              <a:t>22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334606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66645E"/>
                </a:solidFill>
                <a:latin typeface="Arial"/>
              </a:rPr>
              <a:t>2022</a:t>
            </a:r>
          </a:p>
        </p:txBody>
      </p:sp>
      <p:sp>
        <p:nvSpPr>
          <p:cNvPr id="16" name="Bar 16"/>
          <p:cNvSpPr/>
          <p:nvPr/>
        </p:nvSpPr>
        <p:spPr>
          <a:xfrm>
            <a:off x="5549189" y="4240777"/>
            <a:ext cx="1093622" cy="1359223"/>
          </a:xfrm>
          <a:prstGeom prst="rect">
            <a:avLst/>
          </a:prstGeom>
          <a:solidFill>
            <a:srgbClr val="B14500"/>
          </a:solidFill>
        </p:spPr>
        <p:txBody>
          <a:bodyPr/>
          <a:lstStyle/>
          <a:p/>
        </p:txBody>
      </p:sp>
      <p:sp>
        <p:nvSpPr>
          <p:cNvPr id="17" name="Text 17"/>
          <p:cNvSpPr txBox="1"/>
          <p:nvPr/>
        </p:nvSpPr>
        <p:spPr>
          <a:xfrm>
            <a:off x="5449189" y="3740777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17171A"/>
                </a:solidFill>
                <a:latin typeface="Arial"/>
              </a:rPr>
              <a:t>40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4918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66645E"/>
                </a:solidFill>
                <a:latin typeface="Arial"/>
              </a:rPr>
              <a:t>2023</a:t>
            </a:r>
          </a:p>
        </p:txBody>
      </p:sp>
      <p:sp>
        <p:nvSpPr>
          <p:cNvPr id="19" name="Bar 19"/>
          <p:cNvSpPr/>
          <p:nvPr/>
        </p:nvSpPr>
        <p:spPr>
          <a:xfrm>
            <a:off x="7652309" y="3697088"/>
            <a:ext cx="1093622" cy="1902912"/>
          </a:xfrm>
          <a:prstGeom prst="rect">
            <a:avLst/>
          </a:prstGeom>
          <a:solidFill>
            <a:srgbClr val="B14500"/>
          </a:solidFill>
        </p:spPr>
        <p:txBody>
          <a:bodyPr/>
          <a:lstStyle/>
          <a:p/>
        </p:txBody>
      </p:sp>
      <p:sp>
        <p:nvSpPr>
          <p:cNvPr id="20" name="Text 20"/>
          <p:cNvSpPr txBox="1"/>
          <p:nvPr/>
        </p:nvSpPr>
        <p:spPr>
          <a:xfrm>
            <a:off x="7552309" y="3197088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17171A"/>
                </a:solidFill>
                <a:latin typeface="Arial"/>
              </a:rPr>
              <a:t>56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55230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66645E"/>
                </a:solidFill>
                <a:latin typeface="Arial"/>
              </a:rPr>
              <a:t>2024</a:t>
            </a:r>
          </a:p>
        </p:txBody>
      </p:sp>
      <p:sp>
        <p:nvSpPr>
          <p:cNvPr id="22" name="Bar 22"/>
          <p:cNvSpPr/>
          <p:nvPr/>
        </p:nvSpPr>
        <p:spPr>
          <a:xfrm>
            <a:off x="9755429" y="2100000"/>
            <a:ext cx="1093622" cy="3500000"/>
          </a:xfrm>
          <a:prstGeom prst="rect">
            <a:avLst/>
          </a:prstGeom>
          <a:solidFill>
            <a:srgbClr val="B14500"/>
          </a:solidFill>
        </p:spPr>
        <p:txBody>
          <a:bodyPr/>
          <a:lstStyle/>
          <a:p/>
        </p:txBody>
      </p:sp>
      <p:sp>
        <p:nvSpPr>
          <p:cNvPr id="23" name="Text 23"/>
          <p:cNvSpPr txBox="1"/>
          <p:nvPr/>
        </p:nvSpPr>
        <p:spPr>
          <a:xfrm>
            <a:off x="9655429" y="160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17171A"/>
                </a:solidFill>
                <a:latin typeface="Arial"/>
              </a:rPr>
              <a:t>103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965542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66645E"/>
                </a:solidFill>
                <a:latin typeface="Arial"/>
              </a:rPr>
              <a:t>2025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1676400" y="1900000"/>
            <a:ext cx="88392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Arial"/>
              </a:rPr>
              <a:t>“Lobster tail meat.”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1676400" y="4700000"/>
            <a:ext cx="88392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800" b="0" dirty="0">
                <a:solidFill>
                  <a:srgbClr val="896B32"/>
                </a:solidFill>
                <a:latin typeface="Arial"/>
              </a:rPr>
              <a:t>— Mary Shelley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A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17171A"/>
                </a:solidFill>
                <a:latin typeface="Arial"/>
              </a:rPr>
              <a:t>The ask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17171A"/>
                </a:solidFill>
                <a:latin typeface="Arial"/>
              </a:rPr>
              <a:t>•   Revisit lobster in the new year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17171A"/>
                </a:solidFill>
                <a:latin typeface="Arial"/>
              </a:rPr>
              <a:t>•   Hire somebody who understands whacker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17171A"/>
                </a:solidFill>
                <a:latin typeface="Arial"/>
              </a:rPr>
              <a:t>•   Begin the fraction pilot in March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