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2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Beyond lobster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Q3 STRATEGY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“Marine colonial polyp characterized by a calcareous skeleton.”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00A3FC"/>
                </a:solidFill>
                <a:latin typeface="Arial"/>
              </a:rPr>
              <a:t>— Sun Tzu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18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700000"/>
            <a:ext cx="10515600" cy="10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200" b="1" dirty="0">
                <a:solidFill>
                  <a:srgbClr val="F7E9F6"/>
                </a:solidFill>
                <a:latin typeface="Arial"/>
              </a:rPr>
              <a:t>Where the spiny lobster spend goes</a:t>
            </a:r>
          </a:p>
        </p:txBody>
      </p:sp>
      <p:sp>
        <p:nvSpPr>
          <p:cNvPr id="10" name="Bar 10"/>
          <p:cNvSpPr/>
          <p:nvPr/>
        </p:nvSpPr>
        <p:spPr>
          <a:xfrm>
            <a:off x="1342949" y="5230734"/>
            <a:ext cx="1093622" cy="369266"/>
          </a:xfrm>
          <a:prstGeom prst="rect">
            <a:avLst/>
          </a:prstGeom>
          <a:solidFill>
            <a:srgbClr val="F98714"/>
          </a:solidFill>
        </p:spPr>
        <p:txBody>
          <a:bodyPr/>
          <a:lstStyle/>
          <a:p/>
        </p:txBody>
      </p:sp>
      <p:sp>
        <p:nvSpPr>
          <p:cNvPr id="11" name="Text 11"/>
          <p:cNvSpPr txBox="1"/>
          <p:nvPr/>
        </p:nvSpPr>
        <p:spPr>
          <a:xfrm>
            <a:off x="1242949" y="473073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23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124294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2023</a:t>
            </a:r>
          </a:p>
        </p:txBody>
      </p:sp>
      <p:sp>
        <p:nvSpPr>
          <p:cNvPr id="13" name="Bar 13"/>
          <p:cNvSpPr/>
          <p:nvPr/>
        </p:nvSpPr>
        <p:spPr>
          <a:xfrm>
            <a:off x="3446069" y="4941744"/>
            <a:ext cx="1093622" cy="658256"/>
          </a:xfrm>
          <a:prstGeom prst="rect">
            <a:avLst/>
          </a:prstGeom>
          <a:solidFill>
            <a:srgbClr val="F98714"/>
          </a:solidFill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3346069" y="444174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41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334606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2024</a:t>
            </a:r>
          </a:p>
        </p:txBody>
      </p:sp>
      <p:sp>
        <p:nvSpPr>
          <p:cNvPr id="16" name="Bar 16"/>
          <p:cNvSpPr/>
          <p:nvPr/>
        </p:nvSpPr>
        <p:spPr>
          <a:xfrm>
            <a:off x="5549189" y="4235322"/>
            <a:ext cx="1093622" cy="1364678"/>
          </a:xfrm>
          <a:prstGeom prst="rect">
            <a:avLst/>
          </a:prstGeom>
          <a:solidFill>
            <a:srgbClr val="F98714"/>
          </a:solidFill>
        </p:spPr>
        <p:txBody>
          <a:bodyPr/>
          <a:lstStyle/>
          <a:p/>
        </p:txBody>
      </p:sp>
      <p:sp>
        <p:nvSpPr>
          <p:cNvPr id="17" name="Text 17"/>
          <p:cNvSpPr txBox="1"/>
          <p:nvPr/>
        </p:nvSpPr>
        <p:spPr>
          <a:xfrm>
            <a:off x="5449189" y="3735322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85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4918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2025</a:t>
            </a:r>
          </a:p>
        </p:txBody>
      </p:sp>
      <p:sp>
        <p:nvSpPr>
          <p:cNvPr id="19" name="Bar 19"/>
          <p:cNvSpPr/>
          <p:nvPr/>
        </p:nvSpPr>
        <p:spPr>
          <a:xfrm>
            <a:off x="7652309" y="3384404"/>
            <a:ext cx="1093622" cy="2215596"/>
          </a:xfrm>
          <a:prstGeom prst="rect">
            <a:avLst/>
          </a:prstGeom>
          <a:solidFill>
            <a:srgbClr val="F98714"/>
          </a:solidFill>
        </p:spPr>
        <p:txBody>
          <a:bodyPr/>
          <a:lstStyle/>
          <a:p/>
        </p:txBody>
      </p:sp>
      <p:sp>
        <p:nvSpPr>
          <p:cNvPr id="20" name="Text 20"/>
          <p:cNvSpPr txBox="1"/>
          <p:nvPr/>
        </p:nvSpPr>
        <p:spPr>
          <a:xfrm>
            <a:off x="7552309" y="2884404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138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755230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2026</a:t>
            </a:r>
          </a:p>
        </p:txBody>
      </p:sp>
      <p:sp>
        <p:nvSpPr>
          <p:cNvPr id="22" name="Bar 22"/>
          <p:cNvSpPr/>
          <p:nvPr/>
        </p:nvSpPr>
        <p:spPr>
          <a:xfrm>
            <a:off x="9755429" y="2100000"/>
            <a:ext cx="1093622" cy="3500000"/>
          </a:xfrm>
          <a:prstGeom prst="rect">
            <a:avLst/>
          </a:prstGeom>
          <a:solidFill>
            <a:srgbClr val="F98714"/>
          </a:solidFill>
        </p:spPr>
        <p:txBody>
          <a:bodyPr/>
          <a:lstStyle/>
          <a:p/>
        </p:txBody>
      </p:sp>
      <p:sp>
        <p:nvSpPr>
          <p:cNvPr id="23" name="Text 23"/>
          <p:cNvSpPr txBox="1"/>
          <p:nvPr/>
        </p:nvSpPr>
        <p:spPr>
          <a:xfrm>
            <a:off x="9655429" y="160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1" dirty="0">
                <a:solidFill>
                  <a:srgbClr val="F7E9F6"/>
                </a:solidFill>
                <a:latin typeface="Arial"/>
              </a:rPr>
              <a:t>218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655429" y="5690000"/>
            <a:ext cx="1293622" cy="4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200" b="0" dirty="0">
                <a:solidFill>
                  <a:srgbClr val="AE8FAC"/>
                </a:solidFill>
                <a:latin typeface="Arial"/>
              </a:rPr>
              <a:t>2027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What the data said about the coral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The implications are significant.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2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THE NUMBER THAT CHANGED OUR MINDS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FEEDDB"/>
                </a:solidFill>
                <a:latin typeface="Arial"/>
              </a:rPr>
              <a:t>$2.9M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Faster than the nearest spiny lobster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000000"/>
            <a:ext cx="10515600" cy="32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000" b="1" dirty="0">
                <a:solidFill>
                  <a:srgbClr val="FFFFFF"/>
                </a:solidFill>
                <a:latin typeface="Arial"/>
              </a:rPr>
              <a:t>What if the coral was the point?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2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What we got wrong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Everyone already has a crayfish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underestimated the crayfish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The crayfish was never the bottleneck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24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Arial"/>
              </a:rPr>
              <a:t>The ask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