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  <a:latin typeface="Arial"/>
              </a:rPr>
              <a:t>Why lobster matters now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INTERNAL USE ONLY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700000"/>
            <a:ext cx="10515600" cy="10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200" b="1" dirty="0">
                <a:solidFill>
                  <a:srgbClr val="FFFFFF"/>
                </a:solidFill>
                <a:latin typeface="Arial"/>
              </a:rPr>
              <a:t>Coral satisfaction by segment</a:t>
            </a:r>
          </a:p>
        </p:txBody>
      </p:sp>
      <p:sp>
        <p:nvSpPr>
          <p:cNvPr id="10" name="Bar 10"/>
          <p:cNvSpPr/>
          <p:nvPr/>
        </p:nvSpPr>
        <p:spPr>
          <a:xfrm>
            <a:off x="1342949" y="5023077"/>
            <a:ext cx="1093622" cy="576923"/>
          </a:xfrm>
          <a:prstGeom prst="rect">
            <a:avLst/>
          </a:prstGeom>
          <a:solidFill>
            <a:srgbClr val="00A3FC"/>
          </a:solidFill>
        </p:spPr>
        <p:txBody>
          <a:bodyPr/>
          <a:lstStyle/>
          <a:p/>
        </p:txBody>
      </p:sp>
      <p:sp>
        <p:nvSpPr>
          <p:cNvPr id="11" name="Text 11"/>
          <p:cNvSpPr txBox="1"/>
          <p:nvPr/>
        </p:nvSpPr>
        <p:spPr>
          <a:xfrm>
            <a:off x="1242949" y="4523077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15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24294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2022</a:t>
            </a:r>
          </a:p>
        </p:txBody>
      </p:sp>
      <p:sp>
        <p:nvSpPr>
          <p:cNvPr id="13" name="Bar 13"/>
          <p:cNvSpPr/>
          <p:nvPr/>
        </p:nvSpPr>
        <p:spPr>
          <a:xfrm>
            <a:off x="3446069" y="4561539"/>
            <a:ext cx="1093622" cy="1038461"/>
          </a:xfrm>
          <a:prstGeom prst="rect">
            <a:avLst/>
          </a:prstGeom>
          <a:solidFill>
            <a:srgbClr val="00A3FC"/>
          </a:solidFill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3346069" y="4061539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27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34606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2023</a:t>
            </a:r>
          </a:p>
        </p:txBody>
      </p:sp>
      <p:sp>
        <p:nvSpPr>
          <p:cNvPr id="16" name="Bar 16"/>
          <p:cNvSpPr/>
          <p:nvPr/>
        </p:nvSpPr>
        <p:spPr>
          <a:xfrm>
            <a:off x="5549189" y="4253847"/>
            <a:ext cx="1093622" cy="1346153"/>
          </a:xfrm>
          <a:prstGeom prst="rect">
            <a:avLst/>
          </a:prstGeom>
          <a:solidFill>
            <a:srgbClr val="00A3FC"/>
          </a:solidFill>
        </p:spPr>
        <p:txBody>
          <a:bodyPr/>
          <a:lstStyle/>
          <a:p/>
        </p:txBody>
      </p:sp>
      <p:sp>
        <p:nvSpPr>
          <p:cNvPr id="17" name="Text 17"/>
          <p:cNvSpPr txBox="1"/>
          <p:nvPr/>
        </p:nvSpPr>
        <p:spPr>
          <a:xfrm>
            <a:off x="5449189" y="3753847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35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4918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2024</a:t>
            </a:r>
          </a:p>
        </p:txBody>
      </p:sp>
      <p:sp>
        <p:nvSpPr>
          <p:cNvPr id="19" name="Bar 19"/>
          <p:cNvSpPr/>
          <p:nvPr/>
        </p:nvSpPr>
        <p:spPr>
          <a:xfrm>
            <a:off x="7652309" y="3792308"/>
            <a:ext cx="1093622" cy="1807692"/>
          </a:xfrm>
          <a:prstGeom prst="rect">
            <a:avLst/>
          </a:prstGeom>
          <a:solidFill>
            <a:srgbClr val="00A3FC"/>
          </a:solidFill>
        </p:spPr>
        <p:txBody>
          <a:bodyPr/>
          <a:lstStyle/>
          <a:p/>
        </p:txBody>
      </p:sp>
      <p:sp>
        <p:nvSpPr>
          <p:cNvPr id="20" name="Text 20"/>
          <p:cNvSpPr txBox="1"/>
          <p:nvPr/>
        </p:nvSpPr>
        <p:spPr>
          <a:xfrm>
            <a:off x="7552309" y="3292308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47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55230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2025</a:t>
            </a:r>
          </a:p>
        </p:txBody>
      </p:sp>
      <p:sp>
        <p:nvSpPr>
          <p:cNvPr id="22" name="Bar 22"/>
          <p:cNvSpPr/>
          <p:nvPr/>
        </p:nvSpPr>
        <p:spPr>
          <a:xfrm>
            <a:off x="9755429" y="2100000"/>
            <a:ext cx="1093622" cy="3500000"/>
          </a:xfrm>
          <a:prstGeom prst="rect">
            <a:avLst/>
          </a:prstGeom>
          <a:solidFill>
            <a:srgbClr val="00A3FC"/>
          </a:solidFill>
        </p:spPr>
        <p:txBody>
          <a:bodyPr/>
          <a:lstStyle/>
          <a:p/>
        </p:txBody>
      </p:sp>
      <p:sp>
        <p:nvSpPr>
          <p:cNvPr id="23" name="Text 23"/>
          <p:cNvSpPr txBox="1"/>
          <p:nvPr/>
        </p:nvSpPr>
        <p:spPr>
          <a:xfrm>
            <a:off x="9655429" y="160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91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65542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39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Arial"/>
              </a:rPr>
              <a:t>Questions?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Hire somebody who understands crayfish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Double the rock lobster budget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One more look at lobster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