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The case against frank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CONFIDENTIAL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3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700000"/>
            <a:ext cx="50000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FFFFFF"/>
                </a:solidFill>
                <a:latin typeface="Arial"/>
              </a:rPr>
              <a:t>The delicatessen problem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50000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C2C2C2"/>
                </a:solidFill>
                <a:latin typeface="Arial"/>
              </a:rPr>
              <a:t>The implications are significant.</a:t>
            </a:r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000" y="1100000"/>
            <a:ext cx="4950000" cy="465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“Meat that is dark in color before cooking.”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DD3100"/>
                </a:solidFill>
                <a:latin typeface="Arial"/>
              </a:rPr>
              <a:t>— Sun Tzu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16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F6E9EC"/>
                </a:solidFill>
                <a:latin typeface="Arial"/>
              </a:rPr>
              <a:t>Hot dog: projected growth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5178015"/>
            <a:ext cx="1093622" cy="421985"/>
          </a:xfrm>
          <a:prstGeom prst="rect">
            <a:avLst/>
          </a:prstGeom>
          <a:solidFill>
            <a:srgbClr val="DAA302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678015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6E9EC"/>
                </a:solidFill>
                <a:latin typeface="Arial"/>
              </a:rPr>
              <a:t>17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98B93"/>
                </a:solidFill>
                <a:latin typeface="Arial"/>
              </a:rPr>
              <a:t>2021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4805674"/>
            <a:ext cx="1093622" cy="794326"/>
          </a:xfrm>
          <a:prstGeom prst="rect">
            <a:avLst/>
          </a:prstGeom>
          <a:solidFill>
            <a:srgbClr val="DAA302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305674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6E9EC"/>
                </a:solidFill>
                <a:latin typeface="Arial"/>
              </a:rPr>
              <a:t>32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98B93"/>
                </a:solidFill>
                <a:latin typeface="Arial"/>
              </a:rPr>
              <a:t>2022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4656738"/>
            <a:ext cx="1093622" cy="943262"/>
          </a:xfrm>
          <a:prstGeom prst="rect">
            <a:avLst/>
          </a:prstGeom>
          <a:solidFill>
            <a:srgbClr val="DAA302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4156738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6E9EC"/>
                </a:solidFill>
                <a:latin typeface="Arial"/>
              </a:rPr>
              <a:t>38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98B93"/>
                </a:solidFill>
                <a:latin typeface="Arial"/>
              </a:rPr>
              <a:t>2023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663830"/>
            <a:ext cx="1093622" cy="1936170"/>
          </a:xfrm>
          <a:prstGeom prst="rect">
            <a:avLst/>
          </a:prstGeom>
          <a:solidFill>
            <a:srgbClr val="DAA302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316383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6E9EC"/>
                </a:solidFill>
                <a:latin typeface="Arial"/>
              </a:rPr>
              <a:t>78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98B93"/>
                </a:solidFill>
                <a:latin typeface="Arial"/>
              </a:rPr>
              <a:t>2024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DAA302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6E9EC"/>
                </a:solidFill>
                <a:latin typeface="Arial"/>
              </a:rPr>
              <a:t>141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98B93"/>
                </a:solidFill>
                <a:latin typeface="Arial"/>
              </a:rPr>
              <a:t>2025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In conclusion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Revisit frank in the new year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Double the red meat budget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Begin the delicatessen pilot in March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